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55" r:id="rId2"/>
  </p:sldMasterIdLst>
  <p:notesMasterIdLst>
    <p:notesMasterId r:id="rId17"/>
  </p:notesMasterIdLst>
  <p:sldIdLst>
    <p:sldId id="537" r:id="rId3"/>
    <p:sldId id="510" r:id="rId4"/>
    <p:sldId id="524" r:id="rId5"/>
    <p:sldId id="526" r:id="rId6"/>
    <p:sldId id="527" r:id="rId7"/>
    <p:sldId id="535" r:id="rId8"/>
    <p:sldId id="536" r:id="rId9"/>
    <p:sldId id="502" r:id="rId10"/>
    <p:sldId id="497" r:id="rId11"/>
    <p:sldId id="533" r:id="rId12"/>
    <p:sldId id="521" r:id="rId13"/>
    <p:sldId id="507" r:id="rId14"/>
    <p:sldId id="501" r:id="rId15"/>
    <p:sldId id="538" r:id="rId16"/>
  </p:sldIdLst>
  <p:sldSz cx="9144000" cy="5143500" type="screen16x9"/>
  <p:notesSz cx="6858000" cy="9144000"/>
  <p:embeddedFontLst>
    <p:embeddedFont>
      <p:font typeface="楷体" pitchFamily="49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Cambria Math" pitchFamily="18" charset="0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黑体" pitchFamily="49" charset="-122"/>
      <p:regular r:id="rId26"/>
    </p:embeddedFont>
    <p:embeddedFont>
      <p:font typeface="幼圆" pitchFamily="49" charset="-122"/>
      <p:regular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2018/10/22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03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35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91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61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2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3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39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33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99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4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08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36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88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4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05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68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37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6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01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921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57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05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0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58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69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32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0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70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7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42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866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8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1350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052241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683755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361007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96786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36877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587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482074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043579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0476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55887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604318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2018/10/22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389000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54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3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4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1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4519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37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33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10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71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4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0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75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9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1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3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183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74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6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41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37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98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48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24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73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6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00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2018/10/22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7549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14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54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1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48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77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分数与除法的关系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24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80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3.emf"/><Relationship Id="rId4" Type="http://schemas.openxmlformats.org/officeDocument/2006/relationships/slide" Target="slide2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8.png"/><Relationship Id="rId12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11" Type="http://schemas.openxmlformats.org/officeDocument/2006/relationships/image" Target="../media/image48.png"/><Relationship Id="rId10" Type="http://schemas.openxmlformats.org/officeDocument/2006/relationships/image" Target="../media/image59.png"/><Relationship Id="rId9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11" Type="http://schemas.openxmlformats.org/officeDocument/2006/relationships/slide" Target="slide1.xml"/><Relationship Id="rId10" Type="http://schemas.openxmlformats.org/officeDocument/2006/relationships/image" Target="../media/image64.png"/><Relationship Id="rId9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1.xml"/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7.jpe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jpeg"/><Relationship Id="rId5" Type="http://schemas.openxmlformats.org/officeDocument/2006/relationships/image" Target="../media/image9.wmf"/><Relationship Id="rId15" Type="http://schemas.openxmlformats.org/officeDocument/2006/relationships/image" Target="../media/image16.png"/><Relationship Id="rId10" Type="http://schemas.openxmlformats.org/officeDocument/2006/relationships/image" Target="../media/image6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jpe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9.wmf"/><Relationship Id="rId17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3.jpeg"/><Relationship Id="rId15" Type="http://schemas.openxmlformats.org/officeDocument/2006/relationships/slide" Target="slide1.xml"/><Relationship Id="rId10" Type="http://schemas.openxmlformats.org/officeDocument/2006/relationships/image" Target="../media/image24.png"/><Relationship Id="rId4" Type="http://schemas.openxmlformats.org/officeDocument/2006/relationships/image" Target="../media/image22.tmp"/><Relationship Id="rId9" Type="http://schemas.openxmlformats.org/officeDocument/2006/relationships/image" Target="../media/image23.png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8.png"/><Relationship Id="rId3" Type="http://schemas.openxmlformats.org/officeDocument/2006/relationships/image" Target="../media/image27.jpeg"/><Relationship Id="rId7" Type="http://schemas.openxmlformats.org/officeDocument/2006/relationships/image" Target="../media/image22.tmp"/><Relationship Id="rId12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png"/><Relationship Id="rId11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8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jpeg"/><Relationship Id="rId5" Type="http://schemas.openxmlformats.org/officeDocument/2006/relationships/image" Target="../media/image27.jpeg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.bin"/><Relationship Id="rId18" Type="http://schemas.openxmlformats.org/officeDocument/2006/relationships/image" Target="../media/image47.png"/><Relationship Id="rId3" Type="http://schemas.openxmlformats.org/officeDocument/2006/relationships/image" Target="../media/image33.png"/><Relationship Id="rId21" Type="http://schemas.openxmlformats.org/officeDocument/2006/relationships/slide" Target="slide1.xml"/><Relationship Id="rId12" Type="http://schemas.openxmlformats.org/officeDocument/2006/relationships/image" Target="../media/image45.png"/><Relationship Id="rId17" Type="http://schemas.openxmlformats.org/officeDocument/2006/relationships/image" Target="../media/image4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2.wmf"/><Relationship Id="rId20" Type="http://schemas.openxmlformats.org/officeDocument/2006/relationships/image" Target="../media/image35.png"/><Relationship Id="rId1" Type="http://schemas.openxmlformats.org/officeDocument/2006/relationships/vmlDrawing" Target="../drawings/vmlDrawing5.vml"/><Relationship Id="rId11" Type="http://schemas.openxmlformats.org/officeDocument/2006/relationships/image" Target="../media/image44.png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11.bin"/><Relationship Id="rId19" Type="http://schemas.openxmlformats.org/officeDocument/2006/relationships/image" Target="../media/image34.png"/><Relationship Id="rId4" Type="http://schemas.openxmlformats.org/officeDocument/2006/relationships/oleObject" Target="../embeddings/oleObject9.bin"/><Relationship Id="rId14" Type="http://schemas.openxmlformats.org/officeDocument/2006/relationships/image" Target="../media/image31.wmf"/><Relationship Id="rId2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40.wmf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slide" Target="slide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42.jpeg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4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分数与除法的关系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16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8390" name="Picture 1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03598"/>
            <a:ext cx="4549303" cy="108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51520" y="483518"/>
            <a:ext cx="7812088" cy="794641"/>
            <a:chOff x="864368" y="747965"/>
            <a:chExt cx="7812088" cy="794641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864368" y="915566"/>
              <a:ext cx="78120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）把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米长的绳子平均分成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份，每份长      米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830478" y="747965"/>
                  <a:ext cx="981882" cy="7946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0478" y="747965"/>
                  <a:ext cx="981882" cy="794641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4" name="TextBox 53"/>
          <p:cNvSpPr txBox="1"/>
          <p:nvPr/>
        </p:nvSpPr>
        <p:spPr>
          <a:xfrm>
            <a:off x="6407424" y="507103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7544" y="2295440"/>
            <a:ext cx="8038380" cy="1596039"/>
            <a:chOff x="755576" y="2295440"/>
            <a:chExt cx="8038380" cy="1596039"/>
          </a:xfrm>
        </p:grpSpPr>
        <p:grpSp>
          <p:nvGrpSpPr>
            <p:cNvPr id="55" name="组合 54"/>
            <p:cNvGrpSpPr/>
            <p:nvPr/>
          </p:nvGrpSpPr>
          <p:grpSpPr>
            <a:xfrm>
              <a:off x="755576" y="2295440"/>
              <a:ext cx="8038380" cy="1477256"/>
              <a:chOff x="864368" y="750173"/>
              <a:chExt cx="8038380" cy="1134444"/>
            </a:xfrm>
          </p:grpSpPr>
          <p:sp>
            <p:nvSpPr>
              <p:cNvPr id="56" name="TextBox 22"/>
              <p:cNvSpPr txBox="1">
                <a:spLocks noChangeArrowheads="1"/>
              </p:cNvSpPr>
              <p:nvPr/>
            </p:nvSpPr>
            <p:spPr bwMode="auto">
              <a:xfrm>
                <a:off x="864368" y="915566"/>
                <a:ext cx="8038380" cy="969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）把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根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米长的绳子平均分成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份，每份有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    米，        </a:t>
                </a:r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buFont typeface="Arial" charset="0"/>
                  <a:buNone/>
                </a:pPr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buFont typeface="Arial" charset="0"/>
                  <a:buNone/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是       米</a:t>
                </a:r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。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7430210" y="750173"/>
                    <a:ext cx="981882" cy="6318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CN" sz="2400" b="1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CN" sz="2400" b="1" i="1" smtClean="0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zh-CN" altLang="en-US" sz="2400" b="1" i="1">
                                  <a:latin typeface="Cambria Math"/>
                                </a:rPr>
                                <m:t>（</m:t>
                              </m:r>
                              <m:r>
                                <a:rPr lang="en-US" altLang="zh-CN" sz="2400" b="1" i="1" smtClean="0">
                                  <a:latin typeface="Cambria Math"/>
                                </a:rPr>
                                <m:t>    </m:t>
                              </m:r>
                              <m:r>
                                <a:rPr lang="zh-CN" altLang="en-US" sz="2400" b="1" i="1">
                                  <a:latin typeface="Cambria Math"/>
                                </a:rPr>
                                <m:t>）</m:t>
                              </m:r>
                            </m:den>
                          </m:f>
                        </m:oMath>
                      </m:oMathPara>
                    </a14:m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</mc:Choice>
            <mc:Fallback xmlns="">
              <p:sp>
                <p:nvSpPr>
                  <p:cNvPr id="57" name="TextBox 5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30210" y="750173"/>
                    <a:ext cx="981882" cy="631804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1115616" y="3075806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3075806"/>
                  <a:ext cx="981882" cy="81567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393" name="Picture 2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93482"/>
            <a:ext cx="4743078" cy="146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7236296" y="231681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3075806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2172" y="102512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576" y="483518"/>
            <a:ext cx="7239004" cy="1333697"/>
            <a:chOff x="1005404" y="1094037"/>
            <a:chExt cx="7239004" cy="1333697"/>
          </a:xfrm>
        </p:grpSpPr>
        <p:sp>
          <p:nvSpPr>
            <p:cNvPr id="4" name="TextBox 3"/>
            <p:cNvSpPr txBox="1"/>
            <p:nvPr/>
          </p:nvSpPr>
          <p:spPr>
            <a:xfrm>
              <a:off x="1005404" y="1094037"/>
              <a:ext cx="72390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把一袋重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千克的糖果平均分给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个小朋友，每人分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得这袋糖果的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，是      千克。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2798030" y="1612061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22" name="Text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8030" y="1612061"/>
                  <a:ext cx="981882" cy="815673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4355976" y="1612061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5976" y="1612061"/>
                  <a:ext cx="981882" cy="815673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6" name="TextBox 25"/>
          <p:cNvSpPr txBox="1"/>
          <p:nvPr/>
        </p:nvSpPr>
        <p:spPr>
          <a:xfrm>
            <a:off x="2756129" y="102512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856124"/>
            <a:ext cx="7438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一个花坛有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平方米，种了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种花。平均每种花占地多少平方米？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46886" y="2888726"/>
            <a:ext cx="3456384" cy="793294"/>
            <a:chOff x="1979712" y="3291830"/>
            <a:chExt cx="3456384" cy="793294"/>
          </a:xfrm>
        </p:grpSpPr>
        <p:sp>
          <p:nvSpPr>
            <p:cNvPr id="7" name="TextBox 6"/>
            <p:cNvSpPr txBox="1"/>
            <p:nvPr/>
          </p:nvSpPr>
          <p:spPr>
            <a:xfrm>
              <a:off x="1979712" y="3507854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4÷7=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（平方米）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2843808" y="3291830"/>
                  <a:ext cx="445163" cy="793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  <a:ea typeface="+mj-ea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𝟕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3808" y="3291830"/>
                  <a:ext cx="445163" cy="79329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组合 11"/>
          <p:cNvGrpSpPr/>
          <p:nvPr/>
        </p:nvGrpSpPr>
        <p:grpSpPr>
          <a:xfrm>
            <a:off x="2057916" y="3722672"/>
            <a:ext cx="5078345" cy="793294"/>
            <a:chOff x="1221847" y="3866688"/>
            <a:chExt cx="5078345" cy="793294"/>
          </a:xfrm>
        </p:grpSpPr>
        <p:sp>
          <p:nvSpPr>
            <p:cNvPr id="9" name="TextBox 8"/>
            <p:cNvSpPr txBox="1"/>
            <p:nvPr/>
          </p:nvSpPr>
          <p:spPr>
            <a:xfrm>
              <a:off x="1221847" y="4054301"/>
              <a:ext cx="5078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答：平均每种花占地   平方米。   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054829" y="3866688"/>
                  <a:ext cx="445163" cy="793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  <a:ea typeface="+mj-ea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𝟕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4829" y="3866688"/>
                  <a:ext cx="445163" cy="79329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组合 24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知道了分数和除法的关系。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437090" y="2427734"/>
            <a:ext cx="65192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被除数相当于分子，除数相当于分母。</a:t>
            </a:r>
            <a:endParaRPr lang="zh-CN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15616" y="285978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还知道了分数和除法的区别。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437090" y="3298364"/>
            <a:ext cx="651928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分数是一种数，也可以看成作两个数相除；但除法是一种运算，不是一种数。</a:t>
            </a:r>
            <a:endParaRPr lang="zh-CN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15" grpId="0"/>
      <p:bldP spid="16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2986956" y="1779662"/>
            <a:ext cx="309721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补充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习题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练习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84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35166" y="1210672"/>
            <a:ext cx="3312368" cy="107304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个小朋友，每人分得多少块？如果有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块饼呢？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175824" y="3082828"/>
            <a:ext cx="3174968" cy="1080121"/>
          </a:xfrm>
          <a:prstGeom prst="wedgeRoundRectCallout">
            <a:avLst>
              <a:gd name="adj1" fmla="val 58980"/>
              <a:gd name="adj2" fmla="val -305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把一些物体平均分，求每份是多少，用除法计算。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292080" y="1500922"/>
            <a:ext cx="2160240" cy="782796"/>
          </a:xfrm>
          <a:prstGeom prst="wedgeRoundRectCallout">
            <a:avLst>
              <a:gd name="adj1" fmla="val 37095"/>
              <a:gd name="adj2" fmla="val 747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8÷4=2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（块）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4÷4=1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块）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1331640" y="3435846"/>
            <a:ext cx="2736304" cy="504056"/>
          </a:xfrm>
          <a:prstGeom prst="wedgeRoundRectCallout">
            <a:avLst>
              <a:gd name="adj1" fmla="val -43922"/>
              <a:gd name="adj2" fmla="val -6442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为什么用除法计算？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969" y="987574"/>
            <a:ext cx="722977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圆角矩形标注 31"/>
          <p:cNvSpPr/>
          <p:nvPr/>
        </p:nvSpPr>
        <p:spPr>
          <a:xfrm>
            <a:off x="2202486" y="1139577"/>
            <a:ext cx="1850272" cy="1530488"/>
          </a:xfrm>
          <a:prstGeom prst="wedgeRoundRectCallout">
            <a:avLst>
              <a:gd name="adj1" fmla="val 5080"/>
              <a:gd name="adj2" fmla="val 5847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每人分得的不满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块，可以用分数表示。</a:t>
            </a: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4263045" y="1268279"/>
            <a:ext cx="2613232" cy="1000125"/>
            <a:chOff x="5721" y="2059"/>
            <a:chExt cx="4114" cy="1576"/>
          </a:xfrm>
        </p:grpSpPr>
        <p:sp>
          <p:nvSpPr>
            <p:cNvPr id="35" name="圆角矩形标注 34"/>
            <p:cNvSpPr/>
            <p:nvPr/>
          </p:nvSpPr>
          <p:spPr>
            <a:xfrm>
              <a:off x="5721" y="2059"/>
              <a:ext cx="4114" cy="1576"/>
            </a:xfrm>
            <a:prstGeom prst="wedgeRoundRectCallout">
              <a:avLst>
                <a:gd name="adj1" fmla="val 18502"/>
                <a:gd name="adj2" fmla="val 72194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每人分得这块饼的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是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36" name="对象 1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42973700"/>
                </p:ext>
              </p:extLst>
            </p:nvPr>
          </p:nvGraphicFramePr>
          <p:xfrm>
            <a:off x="6434" y="2800"/>
            <a:ext cx="289" cy="7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8" r:id="rId4" imgW="3657600" imgH="9448800" progId="Equation.3">
                    <p:embed/>
                  </p:oleObj>
                </mc:Choice>
                <mc:Fallback>
                  <p:oleObj r:id="rId4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34" y="2800"/>
                          <a:ext cx="289" cy="7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16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59394740"/>
                </p:ext>
              </p:extLst>
            </p:nvPr>
          </p:nvGraphicFramePr>
          <p:xfrm>
            <a:off x="7908" y="2797"/>
            <a:ext cx="289" cy="7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9" r:id="rId6" imgW="3657600" imgH="9448800" progId="Equation.3">
                    <p:embed/>
                  </p:oleObj>
                </mc:Choice>
                <mc:Fallback>
                  <p:oleObj r:id="rId6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08" y="2797"/>
                          <a:ext cx="289" cy="7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" name="圆角矩形标注 44"/>
          <p:cNvSpPr/>
          <p:nvPr/>
        </p:nvSpPr>
        <p:spPr>
          <a:xfrm>
            <a:off x="7060148" y="1122519"/>
            <a:ext cx="1752029" cy="1547545"/>
          </a:xfrm>
          <a:prstGeom prst="wedgeRoundRectCallout">
            <a:avLst>
              <a:gd name="adj1" fmla="val 18352"/>
              <a:gd name="adj2" fmla="val 637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求每人分得多少块，可以用除法计算。</a:t>
            </a:r>
          </a:p>
        </p:txBody>
      </p:sp>
      <p:sp>
        <p:nvSpPr>
          <p:cNvPr id="47" name="圆角矩形标注 46"/>
          <p:cNvSpPr/>
          <p:nvPr/>
        </p:nvSpPr>
        <p:spPr>
          <a:xfrm>
            <a:off x="2179690" y="3723878"/>
            <a:ext cx="4480541" cy="473075"/>
          </a:xfrm>
          <a:prstGeom prst="wedgeRoundRectCallout">
            <a:avLst>
              <a:gd name="adj1" fmla="val -57934"/>
              <a:gd name="adj2" fmla="val 423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的商，用分数表示是多少？</a:t>
            </a:r>
          </a:p>
        </p:txBody>
      </p:sp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337645"/>
            <a:ext cx="23907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4712518" y="4227934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4716016" y="4587974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2407735" y="515636"/>
            <a:ext cx="6633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pic>
        <p:nvPicPr>
          <p:cNvPr id="5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2915816" y="2787774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8379188" y="2748901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5371642" y="2712897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93" y="3396973"/>
            <a:ext cx="859552" cy="123179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931135"/>
            <a:ext cx="1166673" cy="1064551"/>
            <a:chOff x="670145" y="1457273"/>
            <a:chExt cx="1555361" cy="1419401"/>
          </a:xfrm>
        </p:grpSpPr>
        <p:pic>
          <p:nvPicPr>
            <p:cNvPr id="37" name="图片 36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5" grpId="0" animBg="1"/>
      <p:bldP spid="47" grpId="0" animBg="1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528" y="1699369"/>
            <a:ext cx="5688631" cy="2888605"/>
            <a:chOff x="971600" y="2598753"/>
            <a:chExt cx="7219541" cy="2011495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图片 38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0" name="图片 39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95535" y="3621458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5288861" y="3735429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1733872" y="461342"/>
            <a:ext cx="675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sp>
        <p:nvSpPr>
          <p:cNvPr id="29" name="圆角矩形标注 28"/>
          <p:cNvSpPr/>
          <p:nvPr/>
        </p:nvSpPr>
        <p:spPr bwMode="auto">
          <a:xfrm>
            <a:off x="1935794" y="956207"/>
            <a:ext cx="6350967" cy="387350"/>
          </a:xfrm>
          <a:prstGeom prst="wedgeRoundRectCallout">
            <a:avLst>
              <a:gd name="adj1" fmla="val -49592"/>
              <a:gd name="adj2" fmla="val 3298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用一个圆形纸片表示一块饼，分一分，想一想。</a:t>
            </a:r>
          </a:p>
        </p:txBody>
      </p:sp>
      <p:graphicFrame>
        <p:nvGraphicFramePr>
          <p:cNvPr id="31" name="对象 3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4019720"/>
              </p:ext>
            </p:extLst>
          </p:nvPr>
        </p:nvGraphicFramePr>
        <p:xfrm>
          <a:off x="6516216" y="2826816"/>
          <a:ext cx="2015778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0" name="公式" r:id="rId7" imgW="25603200" imgH="9448800" progId="Equation.3">
                  <p:embed/>
                </p:oleObj>
              </mc:Choice>
              <mc:Fallback>
                <p:oleObj name="公式" r:id="rId7" imgW="256032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2826816"/>
                        <a:ext cx="2015778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7452320" y="30758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7473806" y="275815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707481"/>
            <a:ext cx="1656184" cy="177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97" y="2801212"/>
            <a:ext cx="1945374" cy="170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67544" y="1787390"/>
            <a:ext cx="2545045" cy="866232"/>
            <a:chOff x="730812" y="1939691"/>
            <a:chExt cx="2095675" cy="866232"/>
          </a:xfrm>
        </p:grpSpPr>
        <p:sp>
          <p:nvSpPr>
            <p:cNvPr id="23" name="圆角矩形标注 22"/>
            <p:cNvSpPr/>
            <p:nvPr/>
          </p:nvSpPr>
          <p:spPr bwMode="auto">
            <a:xfrm>
              <a:off x="730812" y="1939691"/>
              <a:ext cx="2095675" cy="817979"/>
            </a:xfrm>
            <a:prstGeom prst="wedgeRoundRectCallout">
              <a:avLst>
                <a:gd name="adj1" fmla="val -33605"/>
                <a:gd name="adj2" fmla="val 6419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每次分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块，每人分得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个 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43" name="对象 18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93576793"/>
                </p:ext>
              </p:extLst>
            </p:nvPr>
          </p:nvGraphicFramePr>
          <p:xfrm>
            <a:off x="2076809" y="2283718"/>
            <a:ext cx="190935" cy="522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41" r:id="rId11" imgW="3657600" imgH="9448800" progId="Equation.3">
                    <p:embed/>
                  </p:oleObj>
                </mc:Choice>
                <mc:Fallback>
                  <p:oleObj r:id="rId11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6809" y="2283718"/>
                          <a:ext cx="190935" cy="522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3275856" y="1798449"/>
            <a:ext cx="2593655" cy="909032"/>
            <a:chOff x="3562521" y="1950750"/>
            <a:chExt cx="2268010" cy="909032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3562521" y="1950750"/>
              <a:ext cx="2268010" cy="892147"/>
            </a:xfrm>
            <a:prstGeom prst="wedgeRoundRectCallout">
              <a:avLst>
                <a:gd name="adj1" fmla="val 39030"/>
                <a:gd name="adj2" fmla="val 6129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块一起分，每人分得</a:t>
              </a:r>
              <a:r>
                <a:rPr lang="en-US" altLang="zh-CN" sz="2400" b="1" noProof="1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块的  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44" name="对象 15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26813187"/>
                </p:ext>
              </p:extLst>
            </p:nvPr>
          </p:nvGraphicFramePr>
          <p:xfrm>
            <a:off x="4937316" y="2253971"/>
            <a:ext cx="311104" cy="6058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42" name="公式" r:id="rId13" imgW="3657600" imgH="9448800" progId="Equation.3">
                    <p:embed/>
                  </p:oleObj>
                </mc:Choice>
                <mc:Fallback>
                  <p:oleObj name="公式" r:id="rId13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7316" y="2253971"/>
                          <a:ext cx="311104" cy="6058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452999" y="411510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422971" y="912058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368238" y="411510"/>
            <a:ext cx="819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graphicFrame>
        <p:nvGraphicFramePr>
          <p:cNvPr id="52" name="对象 5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696618"/>
              </p:ext>
            </p:extLst>
          </p:nvPr>
        </p:nvGraphicFramePr>
        <p:xfrm>
          <a:off x="2006803" y="959158"/>
          <a:ext cx="23288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r:id="rId4" imgW="25298400" imgH="9448800" progId="Equation.3">
                  <p:embed/>
                </p:oleObj>
              </mc:Choice>
              <mc:Fallback>
                <p:oleObj r:id="rId4" imgW="252984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803" y="959158"/>
                        <a:ext cx="23288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文本框 3"/>
          <p:cNvSpPr txBox="1">
            <a:spLocks noChangeArrowheads="1"/>
          </p:cNvSpPr>
          <p:nvPr/>
        </p:nvSpPr>
        <p:spPr bwMode="auto">
          <a:xfrm>
            <a:off x="3115693" y="134761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</a:p>
        </p:txBody>
      </p:sp>
      <p:sp>
        <p:nvSpPr>
          <p:cNvPr id="54" name="文本框 1"/>
          <p:cNvSpPr txBox="1">
            <a:spLocks noChangeArrowheads="1"/>
          </p:cNvSpPr>
          <p:nvPr/>
        </p:nvSpPr>
        <p:spPr bwMode="auto">
          <a:xfrm>
            <a:off x="3120144" y="843558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sp>
        <p:nvSpPr>
          <p:cNvPr id="56" name="圆角矩形标注 55"/>
          <p:cNvSpPr/>
          <p:nvPr/>
        </p:nvSpPr>
        <p:spPr>
          <a:xfrm>
            <a:off x="1763687" y="1870834"/>
            <a:ext cx="4086775" cy="492125"/>
          </a:xfrm>
          <a:prstGeom prst="wedgeRoundRectCallout">
            <a:avLst>
              <a:gd name="adj1" fmla="val -57385"/>
              <a:gd name="adj2" fmla="val -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你是怎样想的？与同学交流。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67544" y="2923505"/>
            <a:ext cx="7416823" cy="1808485"/>
            <a:chOff x="971600" y="2598753"/>
            <a:chExt cx="7219541" cy="2011495"/>
          </a:xfrm>
        </p:grpSpPr>
        <p:pic>
          <p:nvPicPr>
            <p:cNvPr id="5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图片 58" descr="屏幕剪辑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60" name="图片 59" descr="屏幕剪辑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6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92000" y="3765040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47864" y="3827747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3917" y="2403818"/>
            <a:ext cx="8165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观察例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中的三个等式，你发现分数与除法有什么关系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圆角矩形标注 62"/>
          <p:cNvSpPr/>
          <p:nvPr/>
        </p:nvSpPr>
        <p:spPr>
          <a:xfrm>
            <a:off x="1339166" y="3063872"/>
            <a:ext cx="2783615" cy="1069057"/>
          </a:xfrm>
          <a:prstGeom prst="wedgeRoundRectCallout">
            <a:avLst>
              <a:gd name="adj1" fmla="val -57385"/>
              <a:gd name="adj2" fmla="val -8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ts val="2440"/>
              </a:lnSpc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被除数相当于分数的分子，除数相当于分数的分母。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256088" y="3010078"/>
            <a:ext cx="2577216" cy="1069057"/>
            <a:chOff x="4515064" y="3219822"/>
            <a:chExt cx="2577216" cy="1069057"/>
          </a:xfrm>
        </p:grpSpPr>
        <p:sp>
          <p:nvSpPr>
            <p:cNvPr id="64" name="圆角矩形标注 63"/>
            <p:cNvSpPr/>
            <p:nvPr/>
          </p:nvSpPr>
          <p:spPr>
            <a:xfrm>
              <a:off x="4608646" y="3219822"/>
              <a:ext cx="2483634" cy="1069057"/>
            </a:xfrm>
            <a:prstGeom prst="wedgeRoundRectCallout">
              <a:avLst>
                <a:gd name="adj1" fmla="val 57614"/>
                <a:gd name="adj2" fmla="val -8548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lnSpc>
                  <a:spcPts val="2440"/>
                </a:lnSpc>
              </a:pPr>
              <a:endParaRPr lang="zh-CN" altLang="en-US" sz="2400" b="1" noProof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5605444"/>
                </p:ext>
              </p:extLst>
            </p:nvPr>
          </p:nvGraphicFramePr>
          <p:xfrm>
            <a:off x="4515064" y="3435544"/>
            <a:ext cx="2535237" cy="642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6" name="公式" r:id="rId10" imgW="1650960" imgH="419040" progId="Equation.3">
                    <p:embed/>
                  </p:oleObj>
                </mc:Choice>
                <mc:Fallback>
                  <p:oleObj name="公式" r:id="rId10" imgW="1650960" imgH="4190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515064" y="3435544"/>
                          <a:ext cx="2535237" cy="6429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组合 2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4" grpId="0"/>
      <p:bldP spid="56" grpId="0" bldLvl="0" animBg="1"/>
      <p:bldP spid="6" grpId="0"/>
      <p:bldP spid="6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标注 25"/>
          <p:cNvSpPr/>
          <p:nvPr/>
        </p:nvSpPr>
        <p:spPr bwMode="auto">
          <a:xfrm>
            <a:off x="2169077" y="3119501"/>
            <a:ext cx="4092622" cy="689099"/>
          </a:xfrm>
          <a:prstGeom prst="wedgeRoundRectCallout">
            <a:avLst>
              <a:gd name="adj1" fmla="val -57538"/>
              <a:gd name="adj2" fmla="val -46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两个数相除，如果不能用整数表示商，可以用分数表示。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51521" y="484485"/>
            <a:ext cx="6696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如果用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表示被除数，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表示除数，可以写成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8" name="对象 2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399014"/>
              </p:ext>
            </p:extLst>
          </p:nvPr>
        </p:nvGraphicFramePr>
        <p:xfrm>
          <a:off x="2123728" y="1059582"/>
          <a:ext cx="140335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r:id="rId3" imgW="14325600" imgH="9448800" progId="Equation.3">
                  <p:embed/>
                </p:oleObj>
              </mc:Choice>
              <mc:Fallback>
                <p:oleObj r:id="rId3" imgW="143256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59582"/>
                        <a:ext cx="140335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云形标注 28"/>
          <p:cNvSpPr/>
          <p:nvPr/>
        </p:nvSpPr>
        <p:spPr>
          <a:xfrm>
            <a:off x="1890280" y="2072418"/>
            <a:ext cx="2825402" cy="713730"/>
          </a:xfrm>
          <a:prstGeom prst="cloudCallout">
            <a:avLst>
              <a:gd name="adj1" fmla="val -59418"/>
              <a:gd name="adj2" fmla="val -13249"/>
            </a:avLst>
          </a:prstGeom>
          <a:noFill/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b="1" i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b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可以是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吗？</a:t>
            </a:r>
          </a:p>
        </p:txBody>
      </p:sp>
      <p:pic>
        <p:nvPicPr>
          <p:cNvPr id="31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600320" y="1696588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677652" y="2408912"/>
            <a:ext cx="995312" cy="93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云形标注 32"/>
          <p:cNvSpPr/>
          <p:nvPr/>
        </p:nvSpPr>
        <p:spPr>
          <a:xfrm>
            <a:off x="4918987" y="1923678"/>
            <a:ext cx="2969418" cy="862470"/>
          </a:xfrm>
          <a:prstGeom prst="cloudCallout">
            <a:avLst>
              <a:gd name="adj1" fmla="val 53502"/>
              <a:gd name="adj2" fmla="val 39910"/>
            </a:avLst>
          </a:prstGeom>
          <a:noFill/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b="1" i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b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不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，除数不能为</a:t>
            </a:r>
            <a:r>
              <a:rPr lang="en-US" altLang="zh-CN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noProof="1">
              <a:solidFill>
                <a:schemeClr val="dk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513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bldLvl="0" animBg="1"/>
      <p:bldP spid="29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04813" y="1957388"/>
            <a:ext cx="7580312" cy="842962"/>
            <a:chOff x="404813" y="1957388"/>
            <a:chExt cx="7580312" cy="842962"/>
          </a:xfrm>
        </p:grpSpPr>
        <p:pic>
          <p:nvPicPr>
            <p:cNvPr id="1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23"/>
            <a:stretch>
              <a:fillRect/>
            </a:stretch>
          </p:blipFill>
          <p:spPr bwMode="auto">
            <a:xfrm>
              <a:off x="404813" y="1957388"/>
              <a:ext cx="7580312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2465388" y="1993900"/>
              <a:ext cx="6334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Arial" pitchFamily="34" charset="0"/>
                </a:rPr>
                <a:t>7</a:t>
              </a: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2349500" y="2343150"/>
              <a:ext cx="776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Arial" pitchFamily="34" charset="0"/>
                </a:rPr>
                <a:t>10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6815138" y="1993900"/>
              <a:ext cx="6334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Arial" pitchFamily="34" charset="0"/>
                </a:rPr>
                <a:t>23</a:t>
              </a: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6815138" y="2343150"/>
              <a:ext cx="7778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Arial" pitchFamily="34" charset="0"/>
                </a:rPr>
                <a:t>60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245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3567" y="843558"/>
            <a:ext cx="8357637" cy="1287885"/>
            <a:chOff x="1043608" y="915566"/>
            <a:chExt cx="7704856" cy="1287885"/>
          </a:xfrm>
        </p:grpSpPr>
        <p:sp>
          <p:nvSpPr>
            <p:cNvPr id="2" name="TextBox 1"/>
            <p:cNvSpPr txBox="1"/>
            <p:nvPr/>
          </p:nvSpPr>
          <p:spPr>
            <a:xfrm>
              <a:off x="1043608" y="915566"/>
              <a:ext cx="7704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1.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把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公顷地平均分成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份，用除法计算每一份的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公顷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数是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5171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8684" y="1577975"/>
              <a:ext cx="2347292" cy="625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835696" y="1610494"/>
            <a:ext cx="1035992" cy="457200"/>
            <a:chOff x="2051720" y="1635646"/>
            <a:chExt cx="1035992" cy="457200"/>
          </a:xfrm>
        </p:grpSpPr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2051720" y="16356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2771800" y="16356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19872" y="1415554"/>
            <a:ext cx="315912" cy="868164"/>
            <a:chOff x="3608016" y="1377082"/>
            <a:chExt cx="315912" cy="868164"/>
          </a:xfrm>
        </p:grpSpPr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3608016" y="1377082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3608016" y="17880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</a:p>
          </p:txBody>
        </p:sp>
      </p:grpSp>
      <p:graphicFrame>
        <p:nvGraphicFramePr>
          <p:cNvPr id="37" name="对象 15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1835361"/>
              </p:ext>
            </p:extLst>
          </p:nvPr>
        </p:nvGraphicFramePr>
        <p:xfrm>
          <a:off x="1625600" y="3221038"/>
          <a:ext cx="12700" cy="2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3221038"/>
                        <a:ext cx="12700" cy="2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827584" y="2177961"/>
            <a:ext cx="7064771" cy="815673"/>
            <a:chOff x="1043608" y="2057530"/>
            <a:chExt cx="7064771" cy="815673"/>
          </a:xfrm>
        </p:grpSpPr>
        <p:sp>
          <p:nvSpPr>
            <p:cNvPr id="6" name="TextBox 5"/>
            <p:cNvSpPr txBox="1"/>
            <p:nvPr/>
          </p:nvSpPr>
          <p:spPr>
            <a:xfrm>
              <a:off x="1043608" y="2245246"/>
              <a:ext cx="70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2.  7÷12=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2626959" y="2057530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26959" y="2057530"/>
                  <a:ext cx="981882" cy="815673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7" name="组合 46"/>
          <p:cNvGrpSpPr/>
          <p:nvPr/>
        </p:nvGrpSpPr>
        <p:grpSpPr>
          <a:xfrm>
            <a:off x="4139952" y="2139702"/>
            <a:ext cx="2412007" cy="815673"/>
            <a:chOff x="1043608" y="1803247"/>
            <a:chExt cx="7064771" cy="815673"/>
          </a:xfrm>
        </p:grpSpPr>
        <p:sp>
          <p:nvSpPr>
            <p:cNvPr id="48" name="TextBox 47"/>
            <p:cNvSpPr txBox="1"/>
            <p:nvPr/>
          </p:nvSpPr>
          <p:spPr>
            <a:xfrm>
              <a:off x="1043608" y="2019271"/>
              <a:ext cx="70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5÷8=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3551079" y="1803247"/>
                  <a:ext cx="3162580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49" name="TextBox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51079" y="1803247"/>
                  <a:ext cx="3162580" cy="815673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54" name="组合 5153"/>
          <p:cNvGrpSpPr/>
          <p:nvPr/>
        </p:nvGrpSpPr>
        <p:grpSpPr>
          <a:xfrm>
            <a:off x="1043609" y="3009982"/>
            <a:ext cx="2880320" cy="854075"/>
            <a:chOff x="1043609" y="3009982"/>
            <a:chExt cx="2880320" cy="854075"/>
          </a:xfrm>
        </p:grpSpPr>
        <p:sp>
          <p:nvSpPr>
            <p:cNvPr id="52" name="TextBox 51"/>
            <p:cNvSpPr txBox="1"/>
            <p:nvPr/>
          </p:nvSpPr>
          <p:spPr>
            <a:xfrm>
              <a:off x="1043609" y="3206188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153" name="对象 515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4960569"/>
                </p:ext>
              </p:extLst>
            </p:nvPr>
          </p:nvGraphicFramePr>
          <p:xfrm>
            <a:off x="1210036" y="3009982"/>
            <a:ext cx="301625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43" name="公式" r:id="rId13" imgW="139680" imgH="393480" progId="Equation.3">
                    <p:embed/>
                  </p:oleObj>
                </mc:Choice>
                <mc:Fallback>
                  <p:oleObj name="公式" r:id="rId13" imgW="139680" imgH="393480" progId="Equation.3">
                    <p:embed/>
                    <p:pic>
                      <p:nvPicPr>
                        <p:cNvPr id="0" name="对象 51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0036" y="3009982"/>
                          <a:ext cx="301625" cy="854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55" name="TextBox 5154"/>
          <p:cNvSpPr txBox="1"/>
          <p:nvPr/>
        </p:nvSpPr>
        <p:spPr>
          <a:xfrm>
            <a:off x="2051720" y="320618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5       9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56" name="TextBox 5155"/>
          <p:cNvSpPr txBox="1"/>
          <p:nvPr/>
        </p:nvSpPr>
        <p:spPr>
          <a:xfrm>
            <a:off x="2555776" y="2170300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0072" y="2172801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211960" y="3013075"/>
            <a:ext cx="3312368" cy="854075"/>
            <a:chOff x="1043609" y="3009238"/>
            <a:chExt cx="2880320" cy="854075"/>
          </a:xfrm>
        </p:grpSpPr>
        <p:sp>
          <p:nvSpPr>
            <p:cNvPr id="61" name="TextBox 60"/>
            <p:cNvSpPr txBox="1"/>
            <p:nvPr/>
          </p:nvSpPr>
          <p:spPr>
            <a:xfrm>
              <a:off x="1043609" y="3206188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 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2" name="对象 6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6339513"/>
                </p:ext>
              </p:extLst>
            </p:nvPr>
          </p:nvGraphicFramePr>
          <p:xfrm>
            <a:off x="1155999" y="3009238"/>
            <a:ext cx="411163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44" name="公式" r:id="rId15" imgW="190440" imgH="393480" progId="Equation.3">
                    <p:embed/>
                  </p:oleObj>
                </mc:Choice>
                <mc:Fallback>
                  <p:oleObj name="公式" r:id="rId15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5999" y="3009238"/>
                          <a:ext cx="411163" cy="854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3" name="TextBox 62"/>
          <p:cNvSpPr txBox="1"/>
          <p:nvPr/>
        </p:nvSpPr>
        <p:spPr>
          <a:xfrm>
            <a:off x="5220070" y="3210025"/>
            <a:ext cx="2304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99592" y="3723878"/>
            <a:ext cx="3168352" cy="815673"/>
            <a:chOff x="1043605" y="2019271"/>
            <a:chExt cx="9585061" cy="815673"/>
          </a:xfrm>
        </p:grpSpPr>
        <p:sp>
          <p:nvSpPr>
            <p:cNvPr id="65" name="TextBox 64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3.3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克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千克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r="-4676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7" name="TextBox 66"/>
          <p:cNvSpPr txBox="1"/>
          <p:nvPr/>
        </p:nvSpPr>
        <p:spPr>
          <a:xfrm>
            <a:off x="2123728" y="3723878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139952" y="3723878"/>
            <a:ext cx="3168352" cy="815673"/>
            <a:chOff x="1043605" y="2019271"/>
            <a:chExt cx="9585061" cy="815673"/>
          </a:xfrm>
        </p:grpSpPr>
        <p:sp>
          <p:nvSpPr>
            <p:cNvPr id="69" name="TextBox 68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9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米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Box 69"/>
                <p:cNvSpPr txBox="1"/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 smtClean="0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70" name="TextBox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r="-1521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1" name="TextBox 70"/>
          <p:cNvSpPr txBox="1"/>
          <p:nvPr/>
        </p:nvSpPr>
        <p:spPr>
          <a:xfrm>
            <a:off x="5292080" y="3756977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660232" y="3723878"/>
            <a:ext cx="2304256" cy="815673"/>
            <a:chOff x="1043605" y="2019271"/>
            <a:chExt cx="9585061" cy="815673"/>
          </a:xfrm>
        </p:grpSpPr>
        <p:sp>
          <p:nvSpPr>
            <p:cNvPr id="73" name="TextBox 72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47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秒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分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4" name="TextBox 73"/>
                <p:cNvSpPr txBox="1"/>
                <p:nvPr/>
              </p:nvSpPr>
              <p:spPr>
                <a:xfrm>
                  <a:off x="4556310" y="2019271"/>
                  <a:ext cx="217842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>
            <p:sp>
              <p:nvSpPr>
                <p:cNvPr id="74" name="TextBox 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6310" y="2019271"/>
                  <a:ext cx="2178425" cy="815673"/>
                </a:xfrm>
                <a:prstGeom prst="rect">
                  <a:avLst/>
                </a:prstGeom>
                <a:blipFill rotWithShape="1">
                  <a:blip r:embed="rId19"/>
                  <a:stretch>
                    <a:fillRect r="-7325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5" name="TextBox 74"/>
          <p:cNvSpPr txBox="1"/>
          <p:nvPr/>
        </p:nvSpPr>
        <p:spPr>
          <a:xfrm>
            <a:off x="7610276" y="3756977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47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1" action="ppaction://hlinksldjump"/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2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5" grpId="0"/>
      <p:bldP spid="5156" grpId="0"/>
      <p:bldP spid="58" grpId="0"/>
      <p:bldP spid="63" grpId="0"/>
      <p:bldP spid="67" grpId="0"/>
      <p:bldP spid="71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231" y="421165"/>
            <a:ext cx="7428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下面每个分数分子、分母的最大公因数各是多少？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41952" y="987574"/>
            <a:ext cx="4856335" cy="648072"/>
            <a:chOff x="1281113" y="1707654"/>
            <a:chExt cx="4856335" cy="648072"/>
          </a:xfrm>
        </p:grpSpPr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2681373"/>
                </p:ext>
              </p:extLst>
            </p:nvPr>
          </p:nvGraphicFramePr>
          <p:xfrm>
            <a:off x="1281113" y="1707654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0" name="公式" r:id="rId3" imgW="203040" imgH="393480" progId="Equation.3">
                    <p:embed/>
                  </p:oleObj>
                </mc:Choice>
                <mc:Fallback>
                  <p:oleObj name="公式" r:id="rId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1113" y="1707654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38695788"/>
                </p:ext>
              </p:extLst>
            </p:nvPr>
          </p:nvGraphicFramePr>
          <p:xfrm>
            <a:off x="2195736" y="1707654"/>
            <a:ext cx="3603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1" name="公式" r:id="rId5" imgW="228600" imgH="393480" progId="Equation.3">
                    <p:embed/>
                  </p:oleObj>
                </mc:Choice>
                <mc:Fallback>
                  <p:oleObj name="公式" r:id="rId5" imgW="22860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5736" y="1707654"/>
                          <a:ext cx="36036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566222"/>
                </p:ext>
              </p:extLst>
            </p:nvPr>
          </p:nvGraphicFramePr>
          <p:xfrm>
            <a:off x="3131840" y="1707654"/>
            <a:ext cx="3603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2" name="公式" r:id="rId7" imgW="228600" imgH="393480" progId="Equation.3">
                    <p:embed/>
                  </p:oleObj>
                </mc:Choice>
                <mc:Fallback>
                  <p:oleObj name="公式" r:id="rId7" imgW="22860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1840" y="1707654"/>
                          <a:ext cx="3603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3439882"/>
                </p:ext>
              </p:extLst>
            </p:nvPr>
          </p:nvGraphicFramePr>
          <p:xfrm>
            <a:off x="3995936" y="1707654"/>
            <a:ext cx="3603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3" name="公式" r:id="rId9" imgW="228600" imgH="393480" progId="Equation.3">
                    <p:embed/>
                  </p:oleObj>
                </mc:Choice>
                <mc:Fallback>
                  <p:oleObj name="公式" r:id="rId9" imgW="22860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5936" y="1707654"/>
                          <a:ext cx="3603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5437163"/>
                </p:ext>
              </p:extLst>
            </p:nvPr>
          </p:nvGraphicFramePr>
          <p:xfrm>
            <a:off x="4932040" y="1707654"/>
            <a:ext cx="3413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4" name="公式" r:id="rId11" imgW="215640" imgH="393480" progId="Equation.3">
                    <p:embed/>
                  </p:oleObj>
                </mc:Choice>
                <mc:Fallback>
                  <p:oleObj name="公式" r:id="rId11" imgW="21564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2040" y="1707654"/>
                          <a:ext cx="3413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3632071"/>
                </p:ext>
              </p:extLst>
            </p:nvPr>
          </p:nvGraphicFramePr>
          <p:xfrm>
            <a:off x="5796136" y="1735013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5" name="公式" r:id="rId13" imgW="215640" imgH="393480" progId="Equation.3">
                    <p:embed/>
                  </p:oleObj>
                </mc:Choice>
                <mc:Fallback>
                  <p:oleObj name="公式" r:id="rId13" imgW="21564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96136" y="1735013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1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084168" y="2511267"/>
            <a:ext cx="1318181" cy="1155241"/>
          </a:xfrm>
          <a:prstGeom prst="rect">
            <a:avLst/>
          </a:prstGeom>
          <a:noFill/>
          <a:extLst/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2979197" y="1742523"/>
            <a:ext cx="3528392" cy="341832"/>
          </a:xfrm>
          <a:prstGeom prst="wedgeRoundRectCallout">
            <a:avLst>
              <a:gd name="adj1" fmla="val 54936"/>
              <a:gd name="adj2" fmla="val 410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2195736" y="2211710"/>
            <a:ext cx="3888432" cy="360040"/>
          </a:xfrm>
          <a:prstGeom prst="wedgeRoundRectCallout">
            <a:avLst>
              <a:gd name="adj1" fmla="val 54743"/>
              <a:gd name="adj2" fmla="val 388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最大公因数是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圆角矩形标注 23"/>
          <p:cNvSpPr>
            <a:spLocks noChangeArrowheads="1"/>
          </p:cNvSpPr>
          <p:nvPr/>
        </p:nvSpPr>
        <p:spPr bwMode="auto">
          <a:xfrm>
            <a:off x="2339752" y="2718438"/>
            <a:ext cx="3600399" cy="360040"/>
          </a:xfrm>
          <a:prstGeom prst="wedgeRoundRectCallout">
            <a:avLst>
              <a:gd name="adj1" fmla="val 57834"/>
              <a:gd name="adj2" fmla="val 1098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圆角矩形标注 24"/>
          <p:cNvSpPr>
            <a:spLocks noChangeArrowheads="1"/>
          </p:cNvSpPr>
          <p:nvPr/>
        </p:nvSpPr>
        <p:spPr bwMode="auto">
          <a:xfrm>
            <a:off x="2808335" y="3313758"/>
            <a:ext cx="3526364" cy="360039"/>
          </a:xfrm>
          <a:prstGeom prst="wedgeRoundRectCallout">
            <a:avLst>
              <a:gd name="adj1" fmla="val 55884"/>
              <a:gd name="adj2" fmla="val -537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2979197" y="3795886"/>
            <a:ext cx="3602564" cy="360039"/>
          </a:xfrm>
          <a:prstGeom prst="wedgeRoundRectCallout">
            <a:avLst>
              <a:gd name="adj1" fmla="val 55884"/>
              <a:gd name="adj2" fmla="val -537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3131840" y="4216002"/>
            <a:ext cx="3754964" cy="360039"/>
          </a:xfrm>
          <a:prstGeom prst="wedgeRoundRectCallout">
            <a:avLst>
              <a:gd name="adj1" fmla="val 55884"/>
              <a:gd name="adj2" fmla="val -537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748</Words>
  <Application>Microsoft Office PowerPoint</Application>
  <PresentationFormat>全屏显示(16:9)</PresentationFormat>
  <Paragraphs>134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楷体</vt:lpstr>
      <vt:lpstr>微软雅黑</vt:lpstr>
      <vt:lpstr>Cambria Math</vt:lpstr>
      <vt:lpstr>Times New Roman</vt:lpstr>
      <vt:lpstr>Calibri</vt:lpstr>
      <vt:lpstr>黑体</vt:lpstr>
      <vt:lpstr>幼圆</vt:lpstr>
      <vt:lpstr>3_Office 主题</vt:lpstr>
      <vt:lpstr>4_Office 主题</vt:lpstr>
      <vt:lpstr>Microsoft 公式 3.0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2018-10-22T07:17:39Z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